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5" r:id="rId4"/>
    <p:sldId id="259" r:id="rId5"/>
    <p:sldId id="261" r:id="rId6"/>
    <p:sldId id="262" r:id="rId7"/>
    <p:sldId id="270" r:id="rId8"/>
    <p:sldId id="264" r:id="rId9"/>
    <p:sldId id="266" r:id="rId10"/>
    <p:sldId id="267" r:id="rId11"/>
    <p:sldId id="268" r:id="rId12"/>
    <p:sldId id="269" r:id="rId13"/>
    <p:sldId id="26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708"/>
  </p:normalViewPr>
  <p:slideViewPr>
    <p:cSldViewPr snapToGrid="0" snapToObjects="1">
      <p:cViewPr>
        <p:scale>
          <a:sx n="100" d="100"/>
          <a:sy n="100" d="100"/>
        </p:scale>
        <p:origin x="464" y="-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audio2.wav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503F2D-3CA9-3440-866F-062058B05035}" type="datetimeFigureOut">
              <a:rPr lang="en-US" smtClean="0"/>
              <a:t>7/17/18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534D0-EBE0-BA49-B8DD-41BA9F6E5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23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534D0-EBE0-BA49-B8DD-41BA9F6E55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137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spend a considerable amount time with the ordinary linear analysis model before attempting to utilize other models.  We felt that since our goal was to predict ”status” or a $$$ figure that the best model would be a </a:t>
            </a:r>
            <a:r>
              <a:rPr lang="en-US" dirty="0" err="1"/>
              <a:t>regressional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534D0-EBE0-BA49-B8DD-41BA9F6E55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696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of late payments before C/O, # of default notices and days to cure, Changes in CF, Revenue, WC, Sales Concentration, Debt Service , Leverage at U/W (annual). Shareholder’s TNW.</a:t>
            </a:r>
          </a:p>
          <a:p>
            <a:r>
              <a:rPr lang="en-US" dirty="0"/>
              <a:t>Collateral values, </a:t>
            </a:r>
            <a:r>
              <a:rPr lang="en-US" dirty="0" err="1"/>
              <a:t>Avg</a:t>
            </a:r>
            <a:r>
              <a:rPr lang="en-US" dirty="0"/>
              <a:t> A/R &lt;90 &amp; &gt;90 days. Inventory Turn, and aging &lt;180 or &gt;180 days.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534D0-EBE0-BA49-B8DD-41BA9F6E55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91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7/17/18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7/17/18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7/17/18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Florida_Model_4_Industries.html" TargetMode="External"/><Relationship Id="rId2" Type="http://schemas.openxmlformats.org/officeDocument/2006/relationships/hyperlink" Target="FLA_Pandas_4_REGRESSIONAL.html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8.xml"/><Relationship Id="rId4" Type="http://schemas.openxmlformats.org/officeDocument/2006/relationships/hyperlink" Target="Correlation.xls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20FB7-6F60-7743-B8B8-0675B756F7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with SBA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8F891C-1120-5B4F-A2BE-3329293361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Northwestern University Data Science Boot Camp | Sec. 2 |</a:t>
            </a:r>
          </a:p>
          <a:p>
            <a:r>
              <a:rPr lang="en-US" dirty="0"/>
              <a:t>July 17, 2018</a:t>
            </a:r>
          </a:p>
        </p:txBody>
      </p:sp>
    </p:spTree>
    <p:extLst>
      <p:ext uri="{BB962C8B-B14F-4D97-AF65-F5344CB8AC3E}">
        <p14:creationId xmlns:p14="http://schemas.microsoft.com/office/powerpoint/2010/main" val="277345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65C98-2C97-B846-93BA-745349DC2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</a:t>
            </a:r>
            <a:br>
              <a:rPr lang="en-US" dirty="0"/>
            </a:br>
            <a:r>
              <a:rPr lang="en-US" dirty="0"/>
              <a:t>&amp; </a:t>
            </a:r>
            <a:br>
              <a:rPr lang="en-US" dirty="0"/>
            </a:br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60727-418C-8847-AA07-611284AD92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20878" y="1828800"/>
            <a:ext cx="6269591" cy="616449"/>
          </a:xfrm>
        </p:spPr>
        <p:txBody>
          <a:bodyPr/>
          <a:lstStyle/>
          <a:p>
            <a:pPr algn="ctr"/>
            <a:r>
              <a:rPr lang="en-US" dirty="0">
                <a:hlinkClick r:id="rId2"/>
              </a:rPr>
              <a:t>STATE of FLORIDA REGRESSIONAL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221B65-1EFE-DE40-8BBE-8C5B8C0BF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468323"/>
          </a:xfrm>
        </p:spPr>
        <p:txBody>
          <a:bodyPr/>
          <a:lstStyle/>
          <a:p>
            <a:pPr algn="ctr"/>
            <a:r>
              <a:rPr lang="en-US" dirty="0">
                <a:hlinkClick r:id="rId3" tooltip="FLORIDA Four-Industries"/>
              </a:rPr>
              <a:t>Florida_Model_4_Industries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7A666F-AF1D-E146-ADB7-70E27B674F34}"/>
              </a:ext>
            </a:extLst>
          </p:cNvPr>
          <p:cNvSpPr txBox="1"/>
          <p:nvPr/>
        </p:nvSpPr>
        <p:spPr>
          <a:xfrm>
            <a:off x="1206469" y="1692876"/>
            <a:ext cx="2908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+mj-lt"/>
              </a:rPr>
              <a:t>The Team’s</a:t>
            </a:r>
          </a:p>
        </p:txBody>
      </p:sp>
    </p:spTree>
    <p:extLst>
      <p:ext uri="{BB962C8B-B14F-4D97-AF65-F5344CB8AC3E}">
        <p14:creationId xmlns:p14="http://schemas.microsoft.com/office/powerpoint/2010/main" val="3554382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25DC9-42E1-EC46-9A3B-64F00032B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7" y="1212351"/>
            <a:ext cx="8679915" cy="628970"/>
          </a:xfrm>
        </p:spPr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A95AE4-C7C7-D64B-B990-3BE9ADC7A2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2075380"/>
            <a:ext cx="8673427" cy="3153473"/>
          </a:xfrm>
        </p:spPr>
        <p:txBody>
          <a:bodyPr/>
          <a:lstStyle/>
          <a:p>
            <a:r>
              <a:rPr lang="en-US" b="1" dirty="0"/>
              <a:t>The results:  </a:t>
            </a:r>
          </a:p>
          <a:p>
            <a:pPr algn="l"/>
            <a:r>
              <a:rPr lang="en-US" dirty="0"/>
              <a:t>Our predicted values are not perfect and there is some level of error, but we have a solid base from which to build from for version 2.0</a:t>
            </a:r>
          </a:p>
          <a:p>
            <a:r>
              <a:rPr lang="en-US" b="1" dirty="0"/>
              <a:t>The challenges:</a:t>
            </a:r>
          </a:p>
          <a:p>
            <a:pPr algn="l"/>
            <a:r>
              <a:rPr lang="en-US" dirty="0"/>
              <a:t>Team size and data features</a:t>
            </a:r>
          </a:p>
          <a:p>
            <a:r>
              <a:rPr lang="en-US" b="1" dirty="0"/>
              <a:t>Any interesting/insightful:</a:t>
            </a:r>
          </a:p>
          <a:p>
            <a:pPr algn="l"/>
            <a:r>
              <a:rPr lang="en-US" dirty="0"/>
              <a:t>Can build a predictive model in 7 days.  ”For Loops” are so awesome.  </a:t>
            </a:r>
            <a:r>
              <a:rPr lang="en-US" dirty="0" err="1"/>
              <a:t>GitPages</a:t>
            </a:r>
            <a:r>
              <a:rPr lang="en-US" dirty="0"/>
              <a:t> are great for developing a static webpage.</a:t>
            </a:r>
          </a:p>
        </p:txBody>
      </p:sp>
    </p:spTree>
    <p:extLst>
      <p:ext uri="{BB962C8B-B14F-4D97-AF65-F5344CB8AC3E}">
        <p14:creationId xmlns:p14="http://schemas.microsoft.com/office/powerpoint/2010/main" val="3399992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3EFC8-95CB-6E44-AC97-686DCB41B7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6" y="1223312"/>
            <a:ext cx="8679915" cy="735044"/>
          </a:xfrm>
        </p:spPr>
        <p:txBody>
          <a:bodyPr>
            <a:normAutofit fontScale="90000"/>
          </a:bodyPr>
          <a:lstStyle/>
          <a:p>
            <a:r>
              <a:rPr lang="en-US" dirty="0"/>
              <a:t>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D3FDD-356C-8E44-B951-8098C99B7D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594" y="2843582"/>
            <a:ext cx="8673427" cy="1322587"/>
          </a:xfrm>
        </p:spPr>
        <p:txBody>
          <a:bodyPr anchor="ctr">
            <a:noAutofit/>
          </a:bodyPr>
          <a:lstStyle/>
          <a:p>
            <a:r>
              <a:rPr lang="en-US" sz="4000" dirty="0"/>
              <a:t>Thank you and lets get </a:t>
            </a:r>
          </a:p>
          <a:p>
            <a:r>
              <a:rPr lang="en-US" sz="4000" dirty="0"/>
              <a:t>the heck out of here!!</a:t>
            </a:r>
          </a:p>
        </p:txBody>
      </p:sp>
    </p:spTree>
    <p:extLst>
      <p:ext uri="{BB962C8B-B14F-4D97-AF65-F5344CB8AC3E}">
        <p14:creationId xmlns:p14="http://schemas.microsoft.com/office/powerpoint/2010/main" val="3475022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BCC10E-A369-2746-B70A-542B3969B50A}"/>
              </a:ext>
            </a:extLst>
          </p:cNvPr>
          <p:cNvSpPr txBox="1"/>
          <p:nvPr/>
        </p:nvSpPr>
        <p:spPr>
          <a:xfrm>
            <a:off x="840259" y="827903"/>
            <a:ext cx="396651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Project Requirements @ 6/30/18:</a:t>
            </a:r>
          </a:p>
          <a:p>
            <a:endParaRPr lang="en-US" dirty="0"/>
          </a:p>
          <a:p>
            <a:r>
              <a:rPr lang="en-US" dirty="0"/>
              <a:t>Problem Worth Solving</a:t>
            </a:r>
          </a:p>
          <a:p>
            <a:r>
              <a:rPr lang="en-US" dirty="0"/>
              <a:t>Analyze</a:t>
            </a:r>
          </a:p>
          <a:p>
            <a:r>
              <a:rPr lang="en-US" dirty="0"/>
              <a:t>Visualize</a:t>
            </a:r>
          </a:p>
          <a:p>
            <a:endParaRPr lang="en-US" dirty="0"/>
          </a:p>
          <a:p>
            <a:r>
              <a:rPr lang="en-US" dirty="0"/>
              <a:t>Utilize:</a:t>
            </a:r>
          </a:p>
          <a:p>
            <a:r>
              <a:rPr lang="en-US" dirty="0"/>
              <a:t>	Sci-Kit Learn</a:t>
            </a:r>
          </a:p>
          <a:p>
            <a:endParaRPr lang="en-US" dirty="0"/>
          </a:p>
          <a:p>
            <a:r>
              <a:rPr lang="en-US" dirty="0"/>
              <a:t>Use at Least Two Tools:</a:t>
            </a:r>
          </a:p>
          <a:p>
            <a:r>
              <a:rPr lang="en-US" dirty="0"/>
              <a:t>	Python Pandas</a:t>
            </a:r>
          </a:p>
          <a:p>
            <a:r>
              <a:rPr lang="en-US" dirty="0"/>
              <a:t>	Python Matplotlib</a:t>
            </a:r>
          </a:p>
          <a:p>
            <a:r>
              <a:rPr lang="en-US" dirty="0"/>
              <a:t>	Tableau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D9826-0718-3C48-ABDC-C97C4270B2E2}"/>
              </a:ext>
            </a:extLst>
          </p:cNvPr>
          <p:cNvSpPr txBox="1"/>
          <p:nvPr/>
        </p:nvSpPr>
        <p:spPr>
          <a:xfrm>
            <a:off x="5375189" y="838905"/>
            <a:ext cx="47697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Wolf’s Slack Message on 7/14/18</a:t>
            </a:r>
          </a:p>
          <a:p>
            <a:endParaRPr lang="en-US" dirty="0"/>
          </a:p>
          <a:p>
            <a:r>
              <a:rPr lang="en-US" dirty="0"/>
              <a:t>For your presentations you should discuss: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you set out to show with your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results you got, if they match your goals from above (or if they </a:t>
            </a:r>
            <a:r>
              <a:rPr lang="en-US" dirty="0" err="1"/>
              <a:t>dont</a:t>
            </a:r>
            <a:r>
              <a:rPr lang="en-US" dirty="0"/>
              <a:t>, why)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challenges you faced while working on your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Any interesting/insightful things you found while working (helpful libraries, coding tips/tricks)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1F9404-7E35-5843-AB87-E1A6FB7E7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784" y="3351739"/>
            <a:ext cx="457370" cy="3658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4B4DBA-9E9E-0C44-AC4B-BA96A8D32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8802" y="2690671"/>
            <a:ext cx="457370" cy="3658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08A8BB-EC30-4A4B-8DED-A3844E11D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8802" y="1663707"/>
            <a:ext cx="457370" cy="3658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3200DB-8C97-3C42-BE30-6931EBE2F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1332" y="1977079"/>
            <a:ext cx="457370" cy="3658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E5E6DD-9401-2443-8AFA-270885BF8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784" y="1363341"/>
            <a:ext cx="457370" cy="3658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F8119A5-2559-3249-ADD8-B2D5E061D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900" y="4146696"/>
            <a:ext cx="457370" cy="365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D3D1C6-EF0E-7041-9932-5494001E5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897" y="1663707"/>
            <a:ext cx="457370" cy="3658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B8E871-1742-3A4C-905B-9D8DA6AF7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9013" y="1976748"/>
            <a:ext cx="457370" cy="3658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494AFF-E030-554A-8271-11B7A136F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897" y="2799155"/>
            <a:ext cx="457370" cy="36589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28AD663-D9BC-4042-BC9B-85EFE8509466}"/>
              </a:ext>
            </a:extLst>
          </p:cNvPr>
          <p:cNvSpPr txBox="1"/>
          <p:nvPr/>
        </p:nvSpPr>
        <p:spPr>
          <a:xfrm>
            <a:off x="1078787" y="205483"/>
            <a:ext cx="9066110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DELIVERABLE ITEMS FOR PROJECT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8B3EBD0-A5A3-7D4E-90D9-393D96AEC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897" y="2324775"/>
            <a:ext cx="457370" cy="36589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73D84B2-CC0A-2E4D-9914-165231C69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897" y="3346978"/>
            <a:ext cx="457370" cy="37065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CCD3D89-05BD-4B42-A8A5-5A50E24DB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784" y="3829859"/>
            <a:ext cx="457370" cy="36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242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43914-2C88-D04A-A117-0FFAA9474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0" y="1113171"/>
            <a:ext cx="3498979" cy="3595404"/>
          </a:xfrm>
        </p:spPr>
        <p:txBody>
          <a:bodyPr>
            <a:normAutofit/>
          </a:bodyPr>
          <a:lstStyle/>
          <a:p>
            <a:r>
              <a:rPr lang="en-US" dirty="0"/>
              <a:t>Team</a:t>
            </a:r>
            <a:br>
              <a:rPr lang="en-US" dirty="0"/>
            </a:br>
            <a:br>
              <a:rPr lang="en-US" sz="3500" dirty="0"/>
            </a:br>
            <a:br>
              <a:rPr lang="en-US" sz="3500" dirty="0"/>
            </a:br>
            <a:r>
              <a:rPr lang="en-US" sz="3600" dirty="0"/>
              <a:t>Francisco Galliano</a:t>
            </a:r>
            <a:br>
              <a:rPr lang="en-US" dirty="0"/>
            </a:br>
            <a:r>
              <a:rPr lang="en-US" sz="3600" dirty="0"/>
              <a:t>Sunday Joseph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961546-9669-CA4B-A456-8A9B4C93D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573650">
            <a:off x="8462388" y="2971619"/>
            <a:ext cx="2950771" cy="16318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2CE2D7-55F7-6142-BD0E-EAA688022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313550">
            <a:off x="4796455" y="2879568"/>
            <a:ext cx="3048391" cy="16318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6DE5B4-3BB7-774E-8049-338059262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6723" y="518983"/>
            <a:ext cx="3286787" cy="18309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DD0FD8-83FB-E34F-B214-23E54FAA09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4357" y="4806367"/>
            <a:ext cx="25400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3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F4236-0362-2F40-94C4-6172A9A8A7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749" y="1243173"/>
            <a:ext cx="8679915" cy="618696"/>
          </a:xfrm>
        </p:spPr>
        <p:txBody>
          <a:bodyPr>
            <a:normAutofit fontScale="90000"/>
          </a:bodyPr>
          <a:lstStyle/>
          <a:p>
            <a:r>
              <a:rPr lang="en-US" dirty="0"/>
              <a:t>Special Thank you 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4AA0BC-B12F-3E4B-AB49-96EA69C3A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749" y="2077466"/>
            <a:ext cx="8673427" cy="1322587"/>
          </a:xfrm>
        </p:spPr>
        <p:txBody>
          <a:bodyPr>
            <a:normAutofit/>
          </a:bodyPr>
          <a:lstStyle/>
          <a:p>
            <a:r>
              <a:rPr lang="en-US" dirty="0"/>
              <a:t>Our Families!</a:t>
            </a:r>
          </a:p>
          <a:p>
            <a:r>
              <a:rPr lang="en-US" dirty="0"/>
              <a:t>Our Faith &amp; Priests</a:t>
            </a:r>
          </a:p>
          <a:p>
            <a:r>
              <a:rPr lang="en-US" dirty="0"/>
              <a:t>Our NU Cohorts 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4CEBCF1-5C94-BE4F-913C-F450BCC0125D}"/>
              </a:ext>
            </a:extLst>
          </p:cNvPr>
          <p:cNvSpPr txBox="1">
            <a:spLocks/>
          </p:cNvSpPr>
          <p:nvPr/>
        </p:nvSpPr>
        <p:spPr>
          <a:xfrm>
            <a:off x="1751039" y="3615650"/>
            <a:ext cx="8673427" cy="1498473"/>
          </a:xfrm>
          <a:prstGeom prst="rect">
            <a:avLst/>
          </a:prstGeom>
        </p:spPr>
        <p:txBody>
          <a:bodyPr vert="horz" lIns="91440" tIns="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800" b="0" kern="1200">
                <a:solidFill>
                  <a:srgbClr val="FFFEFF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Final Project:</a:t>
            </a:r>
          </a:p>
          <a:p>
            <a:r>
              <a:rPr lang="en-US" dirty="0"/>
              <a:t>Wolf Bruckner, Sam Wood, </a:t>
            </a:r>
          </a:p>
          <a:p>
            <a:r>
              <a:rPr lang="en-US" dirty="0"/>
              <a:t>Abraham </a:t>
            </a:r>
            <a:r>
              <a:rPr lang="en-US" dirty="0" err="1"/>
              <a:t>Eapen</a:t>
            </a:r>
            <a:r>
              <a:rPr lang="en-US" dirty="0"/>
              <a:t>, Kevin Markman (Data Camp) </a:t>
            </a:r>
          </a:p>
          <a:p>
            <a:r>
              <a:rPr lang="en-US" dirty="0"/>
              <a:t>and Google – stack Overflow</a:t>
            </a:r>
          </a:p>
        </p:txBody>
      </p:sp>
    </p:spTree>
    <p:extLst>
      <p:ext uri="{BB962C8B-B14F-4D97-AF65-F5344CB8AC3E}">
        <p14:creationId xmlns:p14="http://schemas.microsoft.com/office/powerpoint/2010/main" val="3718364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7FB1A-73E0-1A4D-8495-BC6598379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064B5-FEB9-234B-8BCB-6A3CFF7F9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453" y="1763074"/>
            <a:ext cx="6281873" cy="3163330"/>
          </a:xfrm>
        </p:spPr>
        <p:txBody>
          <a:bodyPr/>
          <a:lstStyle/>
          <a:p>
            <a:r>
              <a:rPr lang="en-US" dirty="0"/>
              <a:t>Predict the amount of the Small Business Administration’s (SBA) Guarantee based on State and Industries features</a:t>
            </a:r>
          </a:p>
          <a:p>
            <a:r>
              <a:rPr lang="en-US" dirty="0"/>
              <a:t>Allow SBA to establish dynamic underwriting guidance  based on the performance of the loan portfolio</a:t>
            </a:r>
          </a:p>
          <a:p>
            <a:r>
              <a:rPr lang="en-US" dirty="0"/>
              <a:t>Provide a dashboard that can be used to visualize loan portfolio for the users discretion.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5DC331-F663-004F-8454-6064067B4207}"/>
              </a:ext>
            </a:extLst>
          </p:cNvPr>
          <p:cNvSpPr txBox="1"/>
          <p:nvPr/>
        </p:nvSpPr>
        <p:spPr>
          <a:xfrm>
            <a:off x="888631" y="1729945"/>
            <a:ext cx="3498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Team Project</a:t>
            </a:r>
          </a:p>
        </p:txBody>
      </p:sp>
    </p:spTree>
    <p:extLst>
      <p:ext uri="{BB962C8B-B14F-4D97-AF65-F5344CB8AC3E}">
        <p14:creationId xmlns:p14="http://schemas.microsoft.com/office/powerpoint/2010/main" val="980289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1F67962-5CC7-F44C-B662-4F428B2B2F4F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B9D3CE1-67AC-C646-8BD7-4D15BF50A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443" y="1742417"/>
            <a:ext cx="5776646" cy="407659"/>
          </a:xfrm>
        </p:spPr>
        <p:txBody>
          <a:bodyPr>
            <a:normAutofit fontScale="90000"/>
          </a:bodyPr>
          <a:lstStyle/>
          <a:p>
            <a:r>
              <a:rPr lang="en-US" dirty="0"/>
              <a:t>Data: SBA 7A Loans           </a:t>
            </a:r>
            <a:r>
              <a:rPr lang="en-US" dirty="0" err="1"/>
              <a:t>Data.gov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C1934B-5B87-7F48-8611-5747379EC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4418" y="753762"/>
            <a:ext cx="4281636" cy="4967416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364D7D-B3AA-534E-B79B-BFD60AD5D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5443" y="2360141"/>
            <a:ext cx="5776646" cy="2468955"/>
          </a:xfrm>
        </p:spPr>
        <p:txBody>
          <a:bodyPr>
            <a:normAutofit lnSpcReduction="10000"/>
          </a:bodyPr>
          <a:lstStyle/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Originally the dataset was over 200MB in size.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Dataset contained over 1MM loan records.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Loans from all 50 states plus territories from the period of 2010- 1Q2018.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Categorical, Dates, Numerical, &amp; Geographical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5 days - Analyzing, Clustering, Cleansing &amp; etc.</a:t>
            </a:r>
          </a:p>
          <a:p>
            <a:endParaRPr lang="en-US" dirty="0"/>
          </a:p>
        </p:txBody>
      </p:sp>
      <p:sp>
        <p:nvSpPr>
          <p:cNvPr id="7" name="Notched Right Arrow 6">
            <a:extLst>
              <a:ext uri="{FF2B5EF4-FFF2-40B4-BE49-F238E27FC236}">
                <a16:creationId xmlns:a16="http://schemas.microsoft.com/office/drawing/2014/main" id="{ACAC25FF-776B-F441-AF3C-9DB59256CE1C}"/>
              </a:ext>
            </a:extLst>
          </p:cNvPr>
          <p:cNvSpPr/>
          <p:nvPr/>
        </p:nvSpPr>
        <p:spPr>
          <a:xfrm>
            <a:off x="4397431" y="1848255"/>
            <a:ext cx="214008" cy="194554"/>
          </a:xfrm>
          <a:prstGeom prst="notched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3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A0B4D-99A9-7141-A60A-6E972A39C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0" y="1758901"/>
            <a:ext cx="3501197" cy="415888"/>
          </a:xfrm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3844FBA-9384-B149-B37B-0ACE1BACB1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10163" y="1195411"/>
            <a:ext cx="6275387" cy="446559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8C3EEF-B11C-0243-BDCE-FDF79D1537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631" y="2360141"/>
            <a:ext cx="3501197" cy="2441209"/>
          </a:xfrm>
        </p:spPr>
        <p:txBody>
          <a:bodyPr>
            <a:normAutofit fontScale="92500" lnSpcReduction="10000"/>
          </a:bodyPr>
          <a:lstStyle/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Noisy Data!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Categorical Features            Regression Analysis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Model Selections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Comprehending Correlations &amp; Coefficients 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Analysis and structuring</a:t>
            </a:r>
          </a:p>
          <a:p>
            <a:pPr algn="l"/>
            <a:endParaRPr lang="en-US" dirty="0"/>
          </a:p>
          <a:p>
            <a:endParaRPr lang="en-US" dirty="0"/>
          </a:p>
        </p:txBody>
      </p:sp>
      <p:sp>
        <p:nvSpPr>
          <p:cNvPr id="5" name="Not Equal 4">
            <a:extLst>
              <a:ext uri="{FF2B5EF4-FFF2-40B4-BE49-F238E27FC236}">
                <a16:creationId xmlns:a16="http://schemas.microsoft.com/office/drawing/2014/main" id="{C2307557-DDD3-7040-BB2B-09CA26B09E74}"/>
              </a:ext>
            </a:extLst>
          </p:cNvPr>
          <p:cNvSpPr/>
          <p:nvPr/>
        </p:nvSpPr>
        <p:spPr>
          <a:xfrm>
            <a:off x="3398114" y="2842054"/>
            <a:ext cx="358345" cy="247135"/>
          </a:xfrm>
          <a:prstGeom prst="mathNotEqua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386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A96E9-E676-BA41-8548-C881735C9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048" y="1693334"/>
            <a:ext cx="3501197" cy="527324"/>
          </a:xfrm>
        </p:spPr>
        <p:txBody>
          <a:bodyPr/>
          <a:lstStyle/>
          <a:p>
            <a:r>
              <a:rPr lang="en-US" dirty="0"/>
              <a:t>Dashboard - Tableau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9F6F86-305A-0346-95EB-37235CE5FE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631" y="2387600"/>
            <a:ext cx="3501197" cy="2413750"/>
          </a:xfrm>
        </p:spPr>
        <p:txBody>
          <a:bodyPr/>
          <a:lstStyle/>
          <a:p>
            <a:pPr algn="l"/>
            <a:r>
              <a:rPr lang="en-US" dirty="0"/>
              <a:t>One of the initial observations at we noticed was that loan charge-offs attend to peak at year 4-5 after approval.  The dashboard on the right is for Florida.  $10.3MM was c/o in year 2015 &amp; 16 for loans funded in 2010.  For the 2011 pool, $7.7MM was c/o in 2014 &amp; 15.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871EDC-DD37-FF4D-8DEE-EE4B059BD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1724" y="355599"/>
            <a:ext cx="7377899" cy="580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1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3A76E-BA6F-074B-9C87-F399B9206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1754651"/>
            <a:ext cx="3501197" cy="449065"/>
          </a:xfrm>
        </p:spPr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AF41A-7B9B-3D41-941B-A5DA2C5B0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631" y="2323070"/>
            <a:ext cx="3501197" cy="2478280"/>
          </a:xfrm>
        </p:spPr>
        <p:txBody>
          <a:bodyPr>
            <a:normAutofit fontScale="70000" lnSpcReduction="20000"/>
          </a:bodyPr>
          <a:lstStyle/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At the beginning it was determined that we had enough information(features) for a RA model to test and determine what good loans would go bad. Well that didn’t go so well!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When the model could not provide a status, we attempted to predict a charge-off amount for good loans.  That too burned up at take off!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Noticed that the dataset was very noisy.  </a:t>
            </a:r>
          </a:p>
          <a:p>
            <a: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Eliminated all Canceled, unfunded loans &amp; loans with a negative C/O Amount.</a:t>
            </a:r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97C8AF2-6D63-FD49-928B-597AA5072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437" y="1628454"/>
            <a:ext cx="3070229" cy="20393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0C28944-C524-6441-AB6E-2B8925B371DE}"/>
              </a:ext>
            </a:extLst>
          </p:cNvPr>
          <p:cNvSpPr txBox="1"/>
          <p:nvPr/>
        </p:nvSpPr>
        <p:spPr>
          <a:xfrm>
            <a:off x="5829454" y="3667803"/>
            <a:ext cx="23487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400" b="1" dirty="0"/>
              <a:t>Frustration Ensues!!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8855C6-A741-4749-95B7-B5D6700EB911}"/>
              </a:ext>
            </a:extLst>
          </p:cNvPr>
          <p:cNvSpPr txBox="1"/>
          <p:nvPr/>
        </p:nvSpPr>
        <p:spPr>
          <a:xfrm>
            <a:off x="5498757" y="4432018"/>
            <a:ext cx="2458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Correlation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805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44E28B1-76F3-AA42-96AD-276D3E55C5D3}"/>
              </a:ext>
            </a:extLst>
          </p:cNvPr>
          <p:cNvSpPr txBox="1">
            <a:spLocks/>
          </p:cNvSpPr>
          <p:nvPr/>
        </p:nvSpPr>
        <p:spPr>
          <a:xfrm>
            <a:off x="888631" y="1754651"/>
            <a:ext cx="3501197" cy="449065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Machine Learning Cont.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9011F55-ABF9-4A48-AFC2-F41CFB521B94}"/>
              </a:ext>
            </a:extLst>
          </p:cNvPr>
          <p:cNvSpPr txBox="1">
            <a:spLocks/>
          </p:cNvSpPr>
          <p:nvPr/>
        </p:nvSpPr>
        <p:spPr>
          <a:xfrm>
            <a:off x="888631" y="2323070"/>
            <a:ext cx="3501197" cy="2478280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Performed 4 regression analyzes – Linear, Lasso, Ridge and </a:t>
            </a:r>
            <a:r>
              <a:rPr lang="en-US" dirty="0" err="1">
                <a:solidFill>
                  <a:schemeClr val="bg1"/>
                </a:solidFill>
              </a:rPr>
              <a:t>ElasticNet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Due to file size we sliced the data by states: IL, FL, NY &amp; TX.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Then create clusters to learn how the models would perform across a sample of industries. 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Our models performed by when we set the Random State to 60.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Models were very sensitive to small samples.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E16EA6-77CE-9943-83A2-F079D33FBF7F}"/>
              </a:ext>
            </a:extLst>
          </p:cNvPr>
          <p:cNvSpPr txBox="1"/>
          <p:nvPr/>
        </p:nvSpPr>
        <p:spPr>
          <a:xfrm>
            <a:off x="6869524" y="5576229"/>
            <a:ext cx="3760341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Let’s Bring It Home!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BFC4F0-C2E4-7F48-891C-E78456FB8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5136" y="3120409"/>
            <a:ext cx="2596120" cy="168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340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4603</TotalTime>
  <Words>721</Words>
  <Application>Microsoft Macintosh PowerPoint</Application>
  <PresentationFormat>Widescreen</PresentationFormat>
  <Paragraphs>87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Rockwell</vt:lpstr>
      <vt:lpstr>Wingdings</vt:lpstr>
      <vt:lpstr>Atlas</vt:lpstr>
      <vt:lpstr>Machine Learning with SBA</vt:lpstr>
      <vt:lpstr>Team   Francisco Galliano Sunday Joseph</vt:lpstr>
      <vt:lpstr>Special Thank you to</vt:lpstr>
      <vt:lpstr>Overview</vt:lpstr>
      <vt:lpstr>Data: SBA 7A Loans           Data.gov</vt:lpstr>
      <vt:lpstr>Challenges</vt:lpstr>
      <vt:lpstr>Dashboard - Tableau</vt:lpstr>
      <vt:lpstr>Machine Learning</vt:lpstr>
      <vt:lpstr>PowerPoint Presentation</vt:lpstr>
      <vt:lpstr>Models  &amp;  Results</vt:lpstr>
      <vt:lpstr>Conclusion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with SBA</dc:title>
  <dc:creator>Francisco Galliano</dc:creator>
  <cp:lastModifiedBy>Francisco Galliano</cp:lastModifiedBy>
  <cp:revision>61</cp:revision>
  <cp:lastPrinted>2018-07-18T16:46:22Z</cp:lastPrinted>
  <dcterms:created xsi:type="dcterms:W3CDTF">2018-07-15T03:47:06Z</dcterms:created>
  <dcterms:modified xsi:type="dcterms:W3CDTF">2018-07-18T16:46:55Z</dcterms:modified>
</cp:coreProperties>
</file>

<file path=docProps/thumbnail.jpeg>
</file>